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"/>
  </p:notesMasterIdLst>
  <p:sldIdLst>
    <p:sldId id="256" r:id="rId2"/>
  </p:sldIdLst>
  <p:sldSz cx="12601575" cy="18002250"/>
  <p:notesSz cx="6858000" cy="9144000"/>
  <p:defaultTextStyle>
    <a:defPPr>
      <a:defRPr lang="it-IT"/>
    </a:defPPr>
    <a:lvl1pPr marL="0" algn="l" defTabSz="1748790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1pPr>
    <a:lvl2pPr marL="874395" algn="l" defTabSz="1748790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2pPr>
    <a:lvl3pPr marL="1748790" algn="l" defTabSz="1748790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3pPr>
    <a:lvl4pPr marL="2623185" algn="l" defTabSz="1748790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4pPr>
    <a:lvl5pPr marL="3497580" algn="l" defTabSz="1748790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5pPr>
    <a:lvl6pPr marL="4371975" algn="l" defTabSz="1748790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6pPr>
    <a:lvl7pPr marL="5246370" algn="l" defTabSz="1748790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7pPr>
    <a:lvl8pPr marL="6120765" algn="l" defTabSz="1748790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8pPr>
    <a:lvl9pPr marL="6995160" algn="l" defTabSz="1748790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5670">
          <p15:clr>
            <a:srgbClr val="A4A3A4"/>
          </p15:clr>
        </p15:guide>
        <p15:guide id="2" pos="396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2448" y="66"/>
      </p:cViewPr>
      <p:guideLst>
        <p:guide orient="horz" pos="5670"/>
        <p:guide pos="396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59B63E-C5CE-427F-8EF4-98D595D9E271}" type="datetimeFigureOut">
              <a:rPr lang="en-GB" smtClean="0"/>
              <a:pPr/>
              <a:t>11/01/2016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49500" y="1143000"/>
            <a:ext cx="21590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732F99-CAF3-43FF-9515-9BA919138B57}" type="slidenum">
              <a:rPr lang="en-GB" smtClean="0"/>
              <a:pPr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1816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732F99-CAF3-43FF-9515-9BA919138B57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12936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45118" y="5592367"/>
            <a:ext cx="10711339" cy="3858816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90236" y="10201275"/>
            <a:ext cx="8821103" cy="46005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874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748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623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497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371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246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6120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995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11/01/2016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11/01/2016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95437" y="11568114"/>
            <a:ext cx="10711339" cy="3575447"/>
          </a:xfrm>
        </p:spPr>
        <p:txBody>
          <a:bodyPr anchor="t"/>
          <a:lstStyle>
            <a:lvl1pPr algn="l">
              <a:defRPr sz="77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95437" y="7630123"/>
            <a:ext cx="10711339" cy="3937991"/>
          </a:xfrm>
        </p:spPr>
        <p:txBody>
          <a:bodyPr anchor="b"/>
          <a:lstStyle>
            <a:lvl1pPr marL="0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1pPr>
            <a:lvl2pPr marL="874395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2pPr>
            <a:lvl3pPr marL="1748790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3pPr>
            <a:lvl4pPr marL="2623185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4pPr>
            <a:lvl5pPr marL="349758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5pPr>
            <a:lvl6pPr marL="4371975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6pPr>
            <a:lvl7pPr marL="524637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7pPr>
            <a:lvl8pPr marL="6120765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8pPr>
            <a:lvl9pPr marL="699516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11/01/2016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30079" y="4200526"/>
            <a:ext cx="5565696" cy="11880653"/>
          </a:xfrm>
        </p:spPr>
        <p:txBody>
          <a:bodyPr/>
          <a:lstStyle>
            <a:lvl1pPr>
              <a:defRPr sz="5400"/>
            </a:lvl1pPr>
            <a:lvl2pPr>
              <a:defRPr sz="4600"/>
            </a:lvl2pPr>
            <a:lvl3pPr>
              <a:defRPr sz="3800"/>
            </a:lvl3pPr>
            <a:lvl4pPr>
              <a:defRPr sz="3400"/>
            </a:lvl4pPr>
            <a:lvl5pPr>
              <a:defRPr sz="3400"/>
            </a:lvl5pPr>
            <a:lvl6pPr>
              <a:defRPr sz="3400"/>
            </a:lvl6pPr>
            <a:lvl7pPr>
              <a:defRPr sz="3400"/>
            </a:lvl7pPr>
            <a:lvl8pPr>
              <a:defRPr sz="3400"/>
            </a:lvl8pPr>
            <a:lvl9pPr>
              <a:defRPr sz="3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405800" y="4200526"/>
            <a:ext cx="5565696" cy="11880653"/>
          </a:xfrm>
        </p:spPr>
        <p:txBody>
          <a:bodyPr/>
          <a:lstStyle>
            <a:lvl1pPr>
              <a:defRPr sz="5400"/>
            </a:lvl1pPr>
            <a:lvl2pPr>
              <a:defRPr sz="4600"/>
            </a:lvl2pPr>
            <a:lvl3pPr>
              <a:defRPr sz="3800"/>
            </a:lvl3pPr>
            <a:lvl4pPr>
              <a:defRPr sz="3400"/>
            </a:lvl4pPr>
            <a:lvl5pPr>
              <a:defRPr sz="3400"/>
            </a:lvl5pPr>
            <a:lvl6pPr>
              <a:defRPr sz="3400"/>
            </a:lvl6pPr>
            <a:lvl7pPr>
              <a:defRPr sz="3400"/>
            </a:lvl7pPr>
            <a:lvl8pPr>
              <a:defRPr sz="3400"/>
            </a:lvl8pPr>
            <a:lvl9pPr>
              <a:defRPr sz="3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11/01/2016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079" y="4029672"/>
            <a:ext cx="5567884" cy="1679375"/>
          </a:xfrm>
        </p:spPr>
        <p:txBody>
          <a:bodyPr anchor="b"/>
          <a:lstStyle>
            <a:lvl1pPr marL="0" indent="0">
              <a:buNone/>
              <a:defRPr sz="4600" b="1"/>
            </a:lvl1pPr>
            <a:lvl2pPr marL="874395" indent="0">
              <a:buNone/>
              <a:defRPr sz="3800" b="1"/>
            </a:lvl2pPr>
            <a:lvl3pPr marL="1748790" indent="0">
              <a:buNone/>
              <a:defRPr sz="3400" b="1"/>
            </a:lvl3pPr>
            <a:lvl4pPr marL="2623185" indent="0">
              <a:buNone/>
              <a:defRPr sz="3100" b="1"/>
            </a:lvl4pPr>
            <a:lvl5pPr marL="3497580" indent="0">
              <a:buNone/>
              <a:defRPr sz="3100" b="1"/>
            </a:lvl5pPr>
            <a:lvl6pPr marL="4371975" indent="0">
              <a:buNone/>
              <a:defRPr sz="3100" b="1"/>
            </a:lvl6pPr>
            <a:lvl7pPr marL="5246370" indent="0">
              <a:buNone/>
              <a:defRPr sz="3100" b="1"/>
            </a:lvl7pPr>
            <a:lvl8pPr marL="6120765" indent="0">
              <a:buNone/>
              <a:defRPr sz="3100" b="1"/>
            </a:lvl8pPr>
            <a:lvl9pPr marL="6995160" indent="0">
              <a:buNone/>
              <a:defRPr sz="31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079" y="5709047"/>
            <a:ext cx="5567884" cy="10372131"/>
          </a:xfrm>
        </p:spPr>
        <p:txBody>
          <a:bodyPr/>
          <a:lstStyle>
            <a:lvl1pPr>
              <a:defRPr sz="4600"/>
            </a:lvl1pPr>
            <a:lvl2pPr>
              <a:defRPr sz="3800"/>
            </a:lvl2pPr>
            <a:lvl3pPr>
              <a:defRPr sz="3400"/>
            </a:lvl3pPr>
            <a:lvl4pPr>
              <a:defRPr sz="3100"/>
            </a:lvl4pPr>
            <a:lvl5pPr>
              <a:defRPr sz="3100"/>
            </a:lvl5pPr>
            <a:lvl6pPr>
              <a:defRPr sz="3100"/>
            </a:lvl6pPr>
            <a:lvl7pPr>
              <a:defRPr sz="3100"/>
            </a:lvl7pPr>
            <a:lvl8pPr>
              <a:defRPr sz="3100"/>
            </a:lvl8pPr>
            <a:lvl9pPr>
              <a:defRPr sz="31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401426" y="4029672"/>
            <a:ext cx="5570071" cy="1679375"/>
          </a:xfrm>
        </p:spPr>
        <p:txBody>
          <a:bodyPr anchor="b"/>
          <a:lstStyle>
            <a:lvl1pPr marL="0" indent="0">
              <a:buNone/>
              <a:defRPr sz="4600" b="1"/>
            </a:lvl1pPr>
            <a:lvl2pPr marL="874395" indent="0">
              <a:buNone/>
              <a:defRPr sz="3800" b="1"/>
            </a:lvl2pPr>
            <a:lvl3pPr marL="1748790" indent="0">
              <a:buNone/>
              <a:defRPr sz="3400" b="1"/>
            </a:lvl3pPr>
            <a:lvl4pPr marL="2623185" indent="0">
              <a:buNone/>
              <a:defRPr sz="3100" b="1"/>
            </a:lvl4pPr>
            <a:lvl5pPr marL="3497580" indent="0">
              <a:buNone/>
              <a:defRPr sz="3100" b="1"/>
            </a:lvl5pPr>
            <a:lvl6pPr marL="4371975" indent="0">
              <a:buNone/>
              <a:defRPr sz="3100" b="1"/>
            </a:lvl6pPr>
            <a:lvl7pPr marL="5246370" indent="0">
              <a:buNone/>
              <a:defRPr sz="3100" b="1"/>
            </a:lvl7pPr>
            <a:lvl8pPr marL="6120765" indent="0">
              <a:buNone/>
              <a:defRPr sz="3100" b="1"/>
            </a:lvl8pPr>
            <a:lvl9pPr marL="6995160" indent="0">
              <a:buNone/>
              <a:defRPr sz="31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401426" y="5709047"/>
            <a:ext cx="5570071" cy="10372131"/>
          </a:xfrm>
        </p:spPr>
        <p:txBody>
          <a:bodyPr/>
          <a:lstStyle>
            <a:lvl1pPr>
              <a:defRPr sz="4600"/>
            </a:lvl1pPr>
            <a:lvl2pPr>
              <a:defRPr sz="3800"/>
            </a:lvl2pPr>
            <a:lvl3pPr>
              <a:defRPr sz="3400"/>
            </a:lvl3pPr>
            <a:lvl4pPr>
              <a:defRPr sz="3100"/>
            </a:lvl4pPr>
            <a:lvl5pPr>
              <a:defRPr sz="3100"/>
            </a:lvl5pPr>
            <a:lvl6pPr>
              <a:defRPr sz="3100"/>
            </a:lvl6pPr>
            <a:lvl7pPr>
              <a:defRPr sz="3100"/>
            </a:lvl7pPr>
            <a:lvl8pPr>
              <a:defRPr sz="3100"/>
            </a:lvl8pPr>
            <a:lvl9pPr>
              <a:defRPr sz="31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11/01/2016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11/01/2016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11/01/2016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080" y="716756"/>
            <a:ext cx="4145831" cy="3050381"/>
          </a:xfrm>
        </p:spPr>
        <p:txBody>
          <a:bodyPr anchor="b"/>
          <a:lstStyle>
            <a:lvl1pPr algn="l">
              <a:defRPr sz="38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926866" y="716757"/>
            <a:ext cx="7044630" cy="15364422"/>
          </a:xfrm>
        </p:spPr>
        <p:txBody>
          <a:bodyPr/>
          <a:lstStyle>
            <a:lvl1pPr>
              <a:defRPr sz="6100"/>
            </a:lvl1pPr>
            <a:lvl2pPr>
              <a:defRPr sz="5400"/>
            </a:lvl2pPr>
            <a:lvl3pPr>
              <a:defRPr sz="46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080" y="3767139"/>
            <a:ext cx="4145831" cy="12314040"/>
          </a:xfrm>
        </p:spPr>
        <p:txBody>
          <a:bodyPr/>
          <a:lstStyle>
            <a:lvl1pPr marL="0" indent="0">
              <a:buNone/>
              <a:defRPr sz="2700"/>
            </a:lvl1pPr>
            <a:lvl2pPr marL="874395" indent="0">
              <a:buNone/>
              <a:defRPr sz="2300"/>
            </a:lvl2pPr>
            <a:lvl3pPr marL="1748790" indent="0">
              <a:buNone/>
              <a:defRPr sz="1900"/>
            </a:lvl3pPr>
            <a:lvl4pPr marL="2623185" indent="0">
              <a:buNone/>
              <a:defRPr sz="1700"/>
            </a:lvl4pPr>
            <a:lvl5pPr marL="3497580" indent="0">
              <a:buNone/>
              <a:defRPr sz="1700"/>
            </a:lvl5pPr>
            <a:lvl6pPr marL="4371975" indent="0">
              <a:buNone/>
              <a:defRPr sz="1700"/>
            </a:lvl6pPr>
            <a:lvl7pPr marL="5246370" indent="0">
              <a:buNone/>
              <a:defRPr sz="1700"/>
            </a:lvl7pPr>
            <a:lvl8pPr marL="6120765" indent="0">
              <a:buNone/>
              <a:defRPr sz="1700"/>
            </a:lvl8pPr>
            <a:lvl9pPr marL="6995160" indent="0">
              <a:buNone/>
              <a:defRPr sz="17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11/01/2016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469997" y="12601575"/>
            <a:ext cx="7560945" cy="1487687"/>
          </a:xfrm>
        </p:spPr>
        <p:txBody>
          <a:bodyPr anchor="b"/>
          <a:lstStyle>
            <a:lvl1pPr algn="l">
              <a:defRPr sz="38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469997" y="1608534"/>
            <a:ext cx="7560945" cy="10801350"/>
          </a:xfrm>
        </p:spPr>
        <p:txBody>
          <a:bodyPr/>
          <a:lstStyle>
            <a:lvl1pPr marL="0" indent="0">
              <a:buNone/>
              <a:defRPr sz="6100"/>
            </a:lvl1pPr>
            <a:lvl2pPr marL="874395" indent="0">
              <a:buNone/>
              <a:defRPr sz="5400"/>
            </a:lvl2pPr>
            <a:lvl3pPr marL="1748790" indent="0">
              <a:buNone/>
              <a:defRPr sz="4600"/>
            </a:lvl3pPr>
            <a:lvl4pPr marL="2623185" indent="0">
              <a:buNone/>
              <a:defRPr sz="3800"/>
            </a:lvl4pPr>
            <a:lvl5pPr marL="3497580" indent="0">
              <a:buNone/>
              <a:defRPr sz="3800"/>
            </a:lvl5pPr>
            <a:lvl6pPr marL="4371975" indent="0">
              <a:buNone/>
              <a:defRPr sz="3800"/>
            </a:lvl6pPr>
            <a:lvl7pPr marL="5246370" indent="0">
              <a:buNone/>
              <a:defRPr sz="3800"/>
            </a:lvl7pPr>
            <a:lvl8pPr marL="6120765" indent="0">
              <a:buNone/>
              <a:defRPr sz="3800"/>
            </a:lvl8pPr>
            <a:lvl9pPr marL="6995160" indent="0">
              <a:buNone/>
              <a:defRPr sz="38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469997" y="14089262"/>
            <a:ext cx="7560945" cy="2112763"/>
          </a:xfrm>
        </p:spPr>
        <p:txBody>
          <a:bodyPr/>
          <a:lstStyle>
            <a:lvl1pPr marL="0" indent="0">
              <a:buNone/>
              <a:defRPr sz="2700"/>
            </a:lvl1pPr>
            <a:lvl2pPr marL="874395" indent="0">
              <a:buNone/>
              <a:defRPr sz="2300"/>
            </a:lvl2pPr>
            <a:lvl3pPr marL="1748790" indent="0">
              <a:buNone/>
              <a:defRPr sz="1900"/>
            </a:lvl3pPr>
            <a:lvl4pPr marL="2623185" indent="0">
              <a:buNone/>
              <a:defRPr sz="1700"/>
            </a:lvl4pPr>
            <a:lvl5pPr marL="3497580" indent="0">
              <a:buNone/>
              <a:defRPr sz="1700"/>
            </a:lvl5pPr>
            <a:lvl6pPr marL="4371975" indent="0">
              <a:buNone/>
              <a:defRPr sz="1700"/>
            </a:lvl6pPr>
            <a:lvl7pPr marL="5246370" indent="0">
              <a:buNone/>
              <a:defRPr sz="1700"/>
            </a:lvl7pPr>
            <a:lvl8pPr marL="6120765" indent="0">
              <a:buNone/>
              <a:defRPr sz="1700"/>
            </a:lvl8pPr>
            <a:lvl9pPr marL="6995160" indent="0">
              <a:buNone/>
              <a:defRPr sz="17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11/01/2016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11/01/2016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9136142" y="720926"/>
            <a:ext cx="2835354" cy="1536025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30079" y="720926"/>
            <a:ext cx="8296037" cy="1536025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11/01/2016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30079" y="720925"/>
            <a:ext cx="11341418" cy="3000375"/>
          </a:xfrm>
          <a:prstGeom prst="rect">
            <a:avLst/>
          </a:prstGeom>
        </p:spPr>
        <p:txBody>
          <a:bodyPr vert="horz" lIns="174879" tIns="87440" rIns="174879" bIns="8744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079" y="4200526"/>
            <a:ext cx="11341418" cy="11880653"/>
          </a:xfrm>
          <a:prstGeom prst="rect">
            <a:avLst/>
          </a:prstGeom>
        </p:spPr>
        <p:txBody>
          <a:bodyPr vert="horz" lIns="174879" tIns="87440" rIns="174879" bIns="8744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30079" y="16685420"/>
            <a:ext cx="2940368" cy="958453"/>
          </a:xfrm>
          <a:prstGeom prst="rect">
            <a:avLst/>
          </a:prstGeom>
        </p:spPr>
        <p:txBody>
          <a:bodyPr vert="horz" lIns="174879" tIns="87440" rIns="174879" bIns="87440" rtlCol="0" anchor="ctr"/>
          <a:lstStyle>
            <a:lvl1pPr algn="l">
              <a:defRPr sz="2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055F8-1D02-4417-9241-55C834FD9970}" type="datetimeFigureOut">
              <a:rPr lang="it-IT" smtClean="0"/>
              <a:pPr/>
              <a:t>11/01/2016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305538" y="16685420"/>
            <a:ext cx="3990499" cy="958453"/>
          </a:xfrm>
          <a:prstGeom prst="rect">
            <a:avLst/>
          </a:prstGeom>
        </p:spPr>
        <p:txBody>
          <a:bodyPr vert="horz" lIns="174879" tIns="87440" rIns="174879" bIns="87440" rtlCol="0" anchor="ctr"/>
          <a:lstStyle>
            <a:lvl1pPr algn="ctr">
              <a:defRPr sz="2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9031129" y="16685420"/>
            <a:ext cx="2940368" cy="958453"/>
          </a:xfrm>
          <a:prstGeom prst="rect">
            <a:avLst/>
          </a:prstGeom>
        </p:spPr>
        <p:txBody>
          <a:bodyPr vert="horz" lIns="174879" tIns="87440" rIns="174879" bIns="87440" rtlCol="0" anchor="ctr"/>
          <a:lstStyle>
            <a:lvl1pPr algn="r">
              <a:defRPr sz="2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748790" rtl="0" eaLnBrk="1" latinLnBrk="0" hangingPunct="1">
        <a:spcBef>
          <a:spcPct val="0"/>
        </a:spcBef>
        <a:buNone/>
        <a:defRPr sz="8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55796" indent="-655796" algn="l" defTabSz="1748790" rtl="0" eaLnBrk="1" latinLnBrk="0" hangingPunct="1">
        <a:spcBef>
          <a:spcPct val="20000"/>
        </a:spcBef>
        <a:buFont typeface="Arial" pitchFamily="34" charset="0"/>
        <a:buChar char="•"/>
        <a:defRPr sz="6100" kern="1200">
          <a:solidFill>
            <a:schemeClr val="tx1"/>
          </a:solidFill>
          <a:latin typeface="+mn-lt"/>
          <a:ea typeface="+mn-ea"/>
          <a:cs typeface="+mn-cs"/>
        </a:defRPr>
      </a:lvl1pPr>
      <a:lvl2pPr marL="1420892" indent="-546497" algn="l" defTabSz="1748790" rtl="0" eaLnBrk="1" latinLnBrk="0" hangingPunct="1">
        <a:spcBef>
          <a:spcPct val="20000"/>
        </a:spcBef>
        <a:buFont typeface="Arial" pitchFamily="34" charset="0"/>
        <a:buChar char="–"/>
        <a:defRPr sz="5400" kern="1200">
          <a:solidFill>
            <a:schemeClr val="tx1"/>
          </a:solidFill>
          <a:latin typeface="+mn-lt"/>
          <a:ea typeface="+mn-ea"/>
          <a:cs typeface="+mn-cs"/>
        </a:defRPr>
      </a:lvl2pPr>
      <a:lvl3pPr marL="2185988" indent="-437198" algn="l" defTabSz="1748790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3pPr>
      <a:lvl4pPr marL="3060383" indent="-437198" algn="l" defTabSz="1748790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4pPr>
      <a:lvl5pPr marL="3934778" indent="-437198" algn="l" defTabSz="1748790" rtl="0" eaLnBrk="1" latinLnBrk="0" hangingPunct="1">
        <a:spcBef>
          <a:spcPct val="20000"/>
        </a:spcBef>
        <a:buFont typeface="Arial" pitchFamily="34" charset="0"/>
        <a:buChar char="»"/>
        <a:defRPr sz="3800" kern="1200">
          <a:solidFill>
            <a:schemeClr val="tx1"/>
          </a:solidFill>
          <a:latin typeface="+mn-lt"/>
          <a:ea typeface="+mn-ea"/>
          <a:cs typeface="+mn-cs"/>
        </a:defRPr>
      </a:lvl5pPr>
      <a:lvl6pPr marL="4809173" indent="-437198" algn="l" defTabSz="174879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6pPr>
      <a:lvl7pPr marL="5683568" indent="-437198" algn="l" defTabSz="174879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7pPr>
      <a:lvl8pPr marL="6557963" indent="-437198" algn="l" defTabSz="174879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8pPr>
      <a:lvl9pPr marL="7432358" indent="-437198" algn="l" defTabSz="174879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174879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74395" algn="l" defTabSz="174879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748790" algn="l" defTabSz="174879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623185" algn="l" defTabSz="174879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4pPr>
      <a:lvl5pPr marL="3497580" algn="l" defTabSz="174879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5pPr>
      <a:lvl6pPr marL="4371975" algn="l" defTabSz="174879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6pPr>
      <a:lvl7pPr marL="5246370" algn="l" defTabSz="174879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7pPr>
      <a:lvl8pPr marL="6120765" algn="l" defTabSz="174879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8pPr>
      <a:lvl9pPr marL="6995160" algn="l" defTabSz="174879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013" y="1227533"/>
            <a:ext cx="12425462" cy="1968598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it-IT" sz="2000" dirty="0" smtClean="0">
                <a:ea typeface="Calibri"/>
                <a:cs typeface="Times New Roman"/>
              </a:rPr>
              <a:t> </a:t>
            </a:r>
            <a:r>
              <a:rPr lang="en-GB" sz="3200" dirty="0" smtClean="0">
                <a:latin typeface="Copperplate Gothic Light"/>
                <a:ea typeface="Calibri"/>
                <a:cs typeface="Times New Roman"/>
              </a:rPr>
              <a:t>INSTITUTE FOR COMPLEXITY STUDIES</a:t>
            </a:r>
            <a:r>
              <a:rPr lang="it-IT" sz="2000" dirty="0" smtClean="0">
                <a:ea typeface="Calibri"/>
                <a:cs typeface="Times New Roman"/>
              </a:rPr>
              <a:t/>
            </a:r>
            <a:br>
              <a:rPr lang="it-IT" sz="2000" dirty="0" smtClean="0">
                <a:ea typeface="Calibri"/>
                <a:cs typeface="Times New Roman"/>
              </a:rPr>
            </a:br>
            <a:r>
              <a:rPr lang="it-IT" sz="2000" dirty="0" smtClean="0">
                <a:latin typeface="Copperplate Gothic Light" panose="020E0507020206020404" pitchFamily="34" charset="0"/>
                <a:ea typeface="Calibri"/>
                <a:cs typeface="Times New Roman"/>
              </a:rPr>
              <a:t>Lungotevere Flaminio </a:t>
            </a:r>
            <a:r>
              <a:rPr lang="en-GB" sz="2000" dirty="0" smtClean="0">
                <a:latin typeface="Copperplate Gothic Light" panose="020E0507020206020404" pitchFamily="34" charset="0"/>
                <a:ea typeface="Calibri"/>
                <a:cs typeface="Times New Roman"/>
              </a:rPr>
              <a:t> 36, Roma, Italia</a:t>
            </a:r>
            <a:r>
              <a:rPr lang="it-IT" sz="2000" dirty="0" smtClean="0">
                <a:latin typeface="Copperplate Gothic Light" panose="020E0507020206020404" pitchFamily="34" charset="0"/>
                <a:ea typeface="Calibri"/>
                <a:cs typeface="Times New Roman"/>
              </a:rPr>
              <a:t/>
            </a:r>
            <a:br>
              <a:rPr lang="it-IT" sz="2000" dirty="0" smtClean="0">
                <a:latin typeface="Copperplate Gothic Light" panose="020E0507020206020404" pitchFamily="34" charset="0"/>
                <a:ea typeface="Calibri"/>
                <a:cs typeface="Times New Roman"/>
              </a:rPr>
            </a:br>
            <a:r>
              <a:rPr lang="en-GB" sz="2000" b="1" dirty="0" err="1" smtClean="0">
                <a:latin typeface="Copperplate Gothic Light"/>
                <a:ea typeface="Calibri"/>
                <a:cs typeface="Times New Roman"/>
              </a:rPr>
              <a:t>Masterclass</a:t>
            </a:r>
            <a:r>
              <a:rPr lang="en-GB" sz="2000" b="1" dirty="0" smtClean="0">
                <a:latin typeface="Copperplate Gothic Light"/>
                <a:ea typeface="Calibri"/>
                <a:cs typeface="Times New Roman"/>
              </a:rPr>
              <a:t> Series: “Complexity Science for Human Change”</a:t>
            </a:r>
            <a:r>
              <a:rPr lang="it-IT" sz="2000" dirty="0">
                <a:ea typeface="Calibri"/>
                <a:cs typeface="Times New Roman"/>
              </a:rPr>
              <a:t/>
            </a:r>
            <a:br>
              <a:rPr lang="it-IT" sz="2000" dirty="0">
                <a:ea typeface="Calibri"/>
                <a:cs typeface="Times New Roman"/>
              </a:rPr>
            </a:br>
            <a:r>
              <a:rPr lang="it-IT" sz="2000" dirty="0" smtClean="0">
                <a:latin typeface="Copperplate Gothic Light"/>
                <a:ea typeface="Calibri"/>
                <a:cs typeface="Times New Roman"/>
              </a:rPr>
              <a:t>Corso di Alta Formazione – Workshop, 6</a:t>
            </a:r>
            <a:r>
              <a:rPr lang="it-IT" sz="2000" dirty="0" smtClean="0">
                <a:solidFill>
                  <a:srgbClr val="FF0000"/>
                </a:solidFill>
                <a:latin typeface="Copperplate Gothic Light"/>
                <a:ea typeface="Calibri"/>
                <a:cs typeface="Times New Roman"/>
              </a:rPr>
              <a:t> </a:t>
            </a:r>
            <a:r>
              <a:rPr lang="it-IT" sz="2000" dirty="0" smtClean="0">
                <a:latin typeface="Copperplate Gothic Light"/>
                <a:ea typeface="Calibri"/>
                <a:cs typeface="Times New Roman"/>
              </a:rPr>
              <a:t>Febbraio 2016</a:t>
            </a:r>
            <a:r>
              <a:rPr lang="it-IT" sz="8800" dirty="0" smtClean="0">
                <a:ea typeface="Calibri"/>
                <a:cs typeface="Times New Roman"/>
              </a:rPr>
              <a:t/>
            </a:r>
            <a:br>
              <a:rPr lang="it-IT" sz="8800" dirty="0" smtClean="0">
                <a:ea typeface="Calibri"/>
                <a:cs typeface="Times New Roman"/>
              </a:rPr>
            </a:br>
            <a:r>
              <a:rPr lang="it-IT" sz="3200" dirty="0" smtClean="0">
                <a:latin typeface="Copperplate Gothic Bold" panose="020E0705020206020404" pitchFamily="34" charset="0"/>
                <a:ea typeface="Calibri"/>
                <a:cs typeface="Times New Roman"/>
              </a:rPr>
              <a:t>I Fattori Comuni del cambiamento in psicoterapia</a:t>
            </a:r>
            <a:endParaRPr lang="it-IT" sz="3200" dirty="0">
              <a:latin typeface="Copperplate Gothic Bold" panose="020E0705020206020404" pitchFamily="34" charset="0"/>
            </a:endParaRPr>
          </a:p>
        </p:txBody>
      </p:sp>
      <p:pic>
        <p:nvPicPr>
          <p:cNvPr id="1033" name="Picture 9" descr="titre_48014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123" y="3631334"/>
            <a:ext cx="2390775" cy="676275"/>
          </a:xfrm>
          <a:prstGeom prst="rect">
            <a:avLst/>
          </a:prstGeom>
          <a:noFill/>
        </p:spPr>
      </p:pic>
      <p:pic>
        <p:nvPicPr>
          <p:cNvPr id="1032" name="Picture 8" descr="pensiero-e-linguaggi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7781" y="3671226"/>
            <a:ext cx="2449555" cy="630151"/>
          </a:xfrm>
          <a:prstGeom prst="rect">
            <a:avLst/>
          </a:prstGeom>
          <a:noFill/>
        </p:spPr>
      </p:pic>
      <p:pic>
        <p:nvPicPr>
          <p:cNvPr id="1031" name="Picture 7" descr="Schermata-2013-06-12-alle-2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80187" y="3718001"/>
            <a:ext cx="2478782" cy="538733"/>
          </a:xfrm>
          <a:prstGeom prst="rect">
            <a:avLst/>
          </a:prstGeom>
          <a:noFill/>
        </p:spPr>
      </p:pic>
      <p:pic>
        <p:nvPicPr>
          <p:cNvPr id="1029" name="Picture 5" descr="universita-pes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741" y="3662855"/>
            <a:ext cx="647700" cy="723900"/>
          </a:xfrm>
          <a:prstGeom prst="rect">
            <a:avLst/>
          </a:prstGeom>
          <a:noFill/>
        </p:spPr>
      </p:pic>
      <p:pic>
        <p:nvPicPr>
          <p:cNvPr id="1028" name="Picture 4" descr="logo-sapienz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7336" y="3526213"/>
            <a:ext cx="2123147" cy="775164"/>
          </a:xfrm>
          <a:prstGeom prst="rect">
            <a:avLst/>
          </a:prstGeom>
          <a:noFill/>
        </p:spPr>
      </p:pic>
      <p:pic>
        <p:nvPicPr>
          <p:cNvPr id="1027" name="Immagine 2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2115" y="15913893"/>
            <a:ext cx="12025336" cy="1847874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</p:pic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68013" y="3283446"/>
            <a:ext cx="227233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20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In Partnership con</a:t>
            </a:r>
            <a:r>
              <a:rPr kumimoji="0" lang="it-IT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:         </a:t>
            </a:r>
            <a:endParaRPr kumimoji="0" 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1133475"/>
            <a:ext cx="126015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  </a:t>
            </a:r>
            <a:endParaRPr kumimoji="0" 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1809750"/>
            <a:ext cx="126015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                                 	</a:t>
            </a:r>
            <a:endParaRPr kumimoji="0" lang="it-I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2276475"/>
            <a:ext cx="126015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2943225"/>
            <a:ext cx="126015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         </a:t>
            </a: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3667125"/>
            <a:ext cx="126015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   						</a:t>
            </a:r>
            <a:endParaRPr kumimoji="0" lang="it-IT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					</a:t>
            </a: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252115" y="15265821"/>
            <a:ext cx="11862838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pperplate Gothic Light" pitchFamily="34" charset="0"/>
                <a:ea typeface="Calibri" pitchFamily="34" charset="0"/>
                <a:cs typeface="Times New Roman" pitchFamily="18" charset="0"/>
              </a:rPr>
              <a:t>Direzione scientifica</a:t>
            </a:r>
            <a:r>
              <a:rPr lang="it-IT" sz="13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kumimoji="0" lang="it-IT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pperplate Gothic Light" pitchFamily="34" charset="0"/>
                <a:ea typeface="Calibri" pitchFamily="34" charset="0"/>
                <a:cs typeface="Times New Roman" pitchFamily="18" charset="0"/>
              </a:rPr>
              <a:t>Franco F. Orsucci</a:t>
            </a:r>
            <a:r>
              <a:rPr lang="it-IT" sz="1300" dirty="0" smtClean="0">
                <a:latin typeface="Arial" pitchFamily="34" charset="0"/>
                <a:cs typeface="Arial" pitchFamily="34" charset="0"/>
              </a:rPr>
              <a:t>; </a:t>
            </a:r>
            <a:r>
              <a:rPr kumimoji="0" lang="it-IT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pperplate Gothic Light" pitchFamily="34" charset="0"/>
                <a:ea typeface="Calibri" pitchFamily="34" charset="0"/>
                <a:cs typeface="Times New Roman" pitchFamily="18" charset="0"/>
              </a:rPr>
              <a:t>Comitato scientifico</a:t>
            </a:r>
            <a:r>
              <a:rPr lang="it-IT" sz="13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kumimoji="0" lang="it-IT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pperplate Gothic Light" pitchFamily="34" charset="0"/>
                <a:ea typeface="Calibri" pitchFamily="34" charset="0"/>
                <a:cs typeface="Times New Roman" pitchFamily="18" charset="0"/>
              </a:rPr>
              <a:t>Mario Fulcheri - Mario A. Reda - Günter Schiepek - Andrea Seganti</a:t>
            </a:r>
            <a:r>
              <a:rPr lang="it-IT" sz="1300" dirty="0" smtClean="0">
                <a:latin typeface="Arial" pitchFamily="34" charset="0"/>
                <a:cs typeface="Arial" pitchFamily="34" charset="0"/>
              </a:rPr>
              <a:t>; </a:t>
            </a:r>
            <a:r>
              <a:rPr kumimoji="0" lang="it-IT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pperplate Gothic Light" pitchFamily="34" charset="0"/>
                <a:ea typeface="Calibri" pitchFamily="34" charset="0"/>
                <a:cs typeface="Times New Roman" pitchFamily="18" charset="0"/>
              </a:rPr>
              <a:t>Laboratorio</a:t>
            </a:r>
            <a:r>
              <a:rPr lang="it-IT" sz="1300" dirty="0" smtClean="0">
                <a:latin typeface="Copperplate Gothic Light" pitchFamily="34" charset="0"/>
                <a:ea typeface="Calibri" pitchFamily="34" charset="0"/>
                <a:cs typeface="Times New Roman" pitchFamily="18" charset="0"/>
              </a:rPr>
              <a:t>, Pier Christian Verde - Giulia Paoloni - Giulio de Felice.</a:t>
            </a:r>
            <a:endParaRPr kumimoji="0" lang="it-IT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6588819" y="4700781"/>
            <a:ext cx="5689190" cy="10533653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pperplate Gothic Light" pitchFamily="34" charset="0"/>
                <a:ea typeface="Calibri" pitchFamily="34" charset="0"/>
                <a:cs typeface="Times New Roman" pitchFamily="18" charset="0"/>
              </a:rPr>
              <a:t>Programma </a:t>
            </a:r>
            <a:endParaRPr lang="it-IT" sz="1800" b="1" dirty="0">
              <a:latin typeface="Copperplate Gothic Light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Lungotevere</a:t>
            </a:r>
            <a:r>
              <a:rPr kumimoji="0" lang="it-IT" sz="120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 Flaminio 36, Roma, </a:t>
            </a:r>
            <a:r>
              <a:rPr lang="it-IT" sz="12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Fon</a:t>
            </a:r>
            <a:r>
              <a:rPr kumimoji="0" lang="it-IT" sz="120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dazione Pensiero e Linguaggio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Speakers</a:t>
            </a: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 - ore 9.00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Franco </a:t>
            </a:r>
            <a:r>
              <a:rPr lang="it-IT" sz="1600" b="1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Orsucci</a:t>
            </a:r>
            <a:endParaRPr lang="it-IT" sz="1600" b="1" i="1" dirty="0" smtClean="0"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Introduzione, Le psicoterapie dopo l’effetto Dodo, verso un meta-modello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University</a:t>
            </a: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 College London – MFS/ICS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 Giuseppe De Vita </a:t>
            </a:r>
            <a:b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</a:b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Il Gruppo Psicoanalitico Come Sistema Umano Complesso </a:t>
            </a:r>
            <a:b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</a:b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Istituto Italiano Psicoanalisi di Gruppo 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Juan Balbi </a:t>
            </a:r>
            <a:b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</a:b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I fattori di cambiamento nel modello post-razionalista</a:t>
            </a:r>
            <a:b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</a:b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Scuola Cognitiva Post-Razionalista 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r>
              <a:rPr lang="it-IT" sz="1600" b="1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Pierchristian</a:t>
            </a: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 Verde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Narrazioni e analisi del Sé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 Fondazione Pensiero e Linguaggio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Alfredo Ancora</a:t>
            </a:r>
            <a:b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</a:b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I fattori di cambiamento nel modello sistemico-relazionale</a:t>
            </a:r>
            <a:b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</a:br>
            <a:r>
              <a:rPr lang="it-IT" sz="1400" i="1" dirty="0">
                <a:latin typeface="Andalus" pitchFamily="18" charset="-78"/>
                <a:ea typeface="Calibri" pitchFamily="34" charset="0"/>
                <a:cs typeface="Andalus" pitchFamily="18" charset="-78"/>
              </a:rPr>
              <a:t>Psicoterapeuta Sistemico e </a:t>
            </a: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Transculturale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 </a:t>
            </a:r>
            <a:r>
              <a:rPr lang="it-IT" sz="1600" b="1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Genovino</a:t>
            </a: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 Ferri e Marcello Mannella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I fattori di cambiamento nel modello SIAR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Società Italiana Analisi </a:t>
            </a:r>
            <a:r>
              <a:rPr lang="it-IT" sz="1400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Reichiana</a:t>
            </a:r>
            <a:endParaRPr lang="it-IT" sz="1400" i="1" dirty="0" smtClean="0"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Fabio Vanni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I fattori di cambiamento nel modello SIPRE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Società Italiana Psicoanalisi della Relazione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S.I.A.T.</a:t>
            </a:r>
            <a:endParaRPr lang="it-IT" sz="1600" b="1" i="1" dirty="0" smtClean="0"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I fattori di cambiamento in Analisi Transazionale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Scuola Italiana Analisi Transazionale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A.I.P.P.I.</a:t>
            </a:r>
            <a:endParaRPr lang="it-IT" sz="1600" b="1" i="1" dirty="0" smtClean="0"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I fattori di cambiamento nel modello </a:t>
            </a:r>
            <a:r>
              <a:rPr lang="it-IT" sz="1400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kleiniano</a:t>
            </a:r>
            <a:endParaRPr lang="it-IT" sz="1400" i="1" dirty="0" smtClean="0"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Associazione Italiana Psicoterapia Psicoanalitica Infantile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Giulio de Felice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Fattori specifici ed aspecifici di cambiamento: lo stato dell’arte nella  SPR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4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Sapienza – ICS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  </a:t>
            </a: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Tavola Rotonda, </a:t>
            </a:r>
            <a:r>
              <a:rPr lang="it-IT" sz="1600" b="1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ConversAction</a:t>
            </a: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 – ore 11.30-13.30</a:t>
            </a:r>
          </a:p>
          <a:p>
            <a:pPr lvl="0" algn="ctr" eaLnBrk="0" fontAlgn="base" hangingPunct="0">
              <a:lnSpc>
                <a:spcPct val="115000"/>
              </a:lnSpc>
            </a:pPr>
            <a:endParaRPr lang="it-IT" sz="1600" b="1" i="1" dirty="0" smtClean="0">
              <a:latin typeface="Andalus" pitchFamily="18" charset="-78"/>
              <a:ea typeface="Calibri" pitchFamily="34" charset="0"/>
              <a:cs typeface="Andalus" pitchFamily="18" charset="-78"/>
            </a:endParaRPr>
          </a:p>
          <a:p>
            <a:pPr lvl="0" algn="ctr" eaLnBrk="0" fontAlgn="base" hangingPunct="0">
              <a:lnSpc>
                <a:spcPct val="115000"/>
              </a:lnSpc>
            </a:pPr>
            <a:r>
              <a:rPr lang="it-IT" sz="1600" b="1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Chair</a:t>
            </a:r>
            <a:r>
              <a:rPr lang="it-IT" sz="1600" b="1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, </a:t>
            </a:r>
            <a:r>
              <a:rPr lang="it-IT" sz="16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Mario </a:t>
            </a:r>
            <a:r>
              <a:rPr lang="it-IT" sz="1600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Fulcheri</a:t>
            </a:r>
            <a:r>
              <a:rPr lang="it-IT" sz="1600" i="1" dirty="0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 &amp; Franco </a:t>
            </a:r>
            <a:r>
              <a:rPr lang="it-IT" sz="1600" i="1" dirty="0" err="1" smtClean="0">
                <a:latin typeface="Andalus" pitchFamily="18" charset="-78"/>
                <a:ea typeface="Calibri" pitchFamily="34" charset="0"/>
                <a:cs typeface="Andalus" pitchFamily="18" charset="-78"/>
              </a:rPr>
              <a:t>Orsucci</a:t>
            </a:r>
            <a:endParaRPr kumimoji="0" lang="it-IT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468139" y="5556270"/>
            <a:ext cx="5976664" cy="6268383"/>
          </a:xfrm>
          <a:prstGeom prst="rect">
            <a:avLst/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it-IT" sz="1600" i="1" dirty="0" smtClean="0">
                <a:latin typeface="Andalus"/>
                <a:ea typeface="Calibri"/>
                <a:cs typeface="Times New Roman"/>
              </a:rPr>
              <a:t>Questa </a:t>
            </a:r>
            <a:r>
              <a:rPr lang="it-IT" sz="1600" i="1" dirty="0">
                <a:latin typeface="Andalus"/>
                <a:ea typeface="Calibri"/>
                <a:cs typeface="Times New Roman"/>
              </a:rPr>
              <a:t>giornata di studio con leader internazionali </a:t>
            </a:r>
            <a:r>
              <a:rPr lang="it-IT" sz="1600" i="1" dirty="0" smtClean="0">
                <a:latin typeface="Andalus"/>
                <a:ea typeface="Calibri"/>
                <a:cs typeface="Times New Roman"/>
              </a:rPr>
              <a:t>fa parte di </a:t>
            </a:r>
            <a:r>
              <a:rPr lang="it-IT" sz="1600" i="1" dirty="0">
                <a:latin typeface="Andalus"/>
                <a:ea typeface="Calibri"/>
                <a:cs typeface="Times New Roman"/>
              </a:rPr>
              <a:t>una serie annuale di approfondimenti sulla Scienza della Complessità e sulle dinamiche non-lineari di cambiamento, di autorganizzazione e di co-evoluzione. Ogni evento con cadenza bimestrale si compone di sessioni di letture magistrali e di laboratori di ricerca clinica. Al completamento della serie annuale, su presentazione di una dissertazione, viene rilasciato un Diploma di Alti Studi in </a:t>
            </a:r>
            <a:r>
              <a:rPr lang="it-IT" sz="1600" i="1" dirty="0" err="1">
                <a:latin typeface="Andalus"/>
                <a:ea typeface="Calibri"/>
                <a:cs typeface="Times New Roman"/>
              </a:rPr>
              <a:t>Complexity</a:t>
            </a:r>
            <a:r>
              <a:rPr lang="it-IT" sz="1600" i="1" dirty="0">
                <a:latin typeface="Andalus"/>
                <a:ea typeface="Calibri"/>
                <a:cs typeface="Times New Roman"/>
              </a:rPr>
              <a:t> Science for Human </a:t>
            </a:r>
            <a:r>
              <a:rPr lang="it-IT" sz="1600" i="1" dirty="0" err="1">
                <a:latin typeface="Andalus"/>
                <a:ea typeface="Calibri"/>
                <a:cs typeface="Times New Roman"/>
              </a:rPr>
              <a:t>Change</a:t>
            </a:r>
            <a:r>
              <a:rPr lang="it-IT" sz="1600" i="1" dirty="0">
                <a:latin typeface="Andalus"/>
                <a:ea typeface="Calibri"/>
                <a:cs typeface="Times New Roman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it-IT" sz="1600" i="1" dirty="0">
                <a:latin typeface="Andalus"/>
                <a:ea typeface="Calibri"/>
                <a:cs typeface="Times New Roman"/>
              </a:rPr>
              <a:t>La Mind Force Society &amp; Institute for </a:t>
            </a:r>
            <a:r>
              <a:rPr lang="it-IT" sz="1600" i="1" dirty="0" err="1">
                <a:latin typeface="Andalus"/>
                <a:ea typeface="Calibri"/>
                <a:cs typeface="Times New Roman"/>
              </a:rPr>
              <a:t>Complexity</a:t>
            </a:r>
            <a:r>
              <a:rPr lang="it-IT" sz="1600" i="1" dirty="0">
                <a:latin typeface="Andalus"/>
                <a:ea typeface="Calibri"/>
                <a:cs typeface="Times New Roman"/>
              </a:rPr>
              <a:t> </a:t>
            </a:r>
            <a:r>
              <a:rPr lang="it-IT" sz="1600" i="1" dirty="0" err="1">
                <a:latin typeface="Andalus"/>
                <a:ea typeface="Calibri"/>
                <a:cs typeface="Times New Roman"/>
              </a:rPr>
              <a:t>Studies</a:t>
            </a:r>
            <a:r>
              <a:rPr lang="it-IT" sz="1600" i="1" dirty="0">
                <a:latin typeface="Andalus"/>
                <a:ea typeface="Calibri"/>
                <a:cs typeface="Times New Roman"/>
              </a:rPr>
              <a:t> è una società scientifica formata da accademici, ricercatori e studiosi attivi da anni nell’ambito della Scienza della Complessità a livello internazionale.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it-IT" sz="1600" b="1" i="1" dirty="0">
                <a:latin typeface="Andalus"/>
                <a:ea typeface="Calibri"/>
                <a:cs typeface="Times New Roman"/>
              </a:rPr>
              <a:t>Ingresso su prenotazione email admin@ixtu.org gratuito per </a:t>
            </a:r>
            <a:r>
              <a:rPr lang="it-IT" sz="1600" b="1" i="1" dirty="0" smtClean="0">
                <a:latin typeface="Andalus"/>
                <a:ea typeface="Calibri"/>
                <a:cs typeface="Times New Roman"/>
              </a:rPr>
              <a:t>studenti (dottorandi, specializzandi, laureandi), </a:t>
            </a:r>
            <a:r>
              <a:rPr lang="it-IT" sz="1600" b="1" i="1" dirty="0">
                <a:latin typeface="Andalus"/>
                <a:ea typeface="Calibri"/>
                <a:cs typeface="Times New Roman"/>
              </a:rPr>
              <a:t>per gli altri un rimborso spese di 20 euro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it-IT" sz="1600" i="1" dirty="0">
                <a:latin typeface="Andalus"/>
                <a:ea typeface="Calibri"/>
                <a:cs typeface="Times New Roman"/>
              </a:rPr>
              <a:t>La masterclass in oggetto si propone come momento di incontro tra diverse scuole di psicoterapia italiane per promuovere una riflessione ed un lavoro scientifico congiunto sui fattori </a:t>
            </a:r>
            <a:r>
              <a:rPr lang="it-IT" sz="1600" i="1" dirty="0" smtClean="0">
                <a:latin typeface="Andalus"/>
                <a:ea typeface="Calibri"/>
                <a:cs typeface="Times New Roman"/>
              </a:rPr>
              <a:t>specifici ed aspecifici di </a:t>
            </a:r>
            <a:r>
              <a:rPr lang="it-IT" sz="1600" i="1" dirty="0">
                <a:latin typeface="Andalus"/>
                <a:ea typeface="Calibri"/>
                <a:cs typeface="Times New Roman"/>
              </a:rPr>
              <a:t>cambiamento.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1600" b="1" i="1" dirty="0" smtClean="0">
              <a:latin typeface="Andalus"/>
              <a:ea typeface="Calibri"/>
              <a:cs typeface="Times New Roman"/>
            </a:endParaRPr>
          </a:p>
        </p:txBody>
      </p:sp>
      <p:pic>
        <p:nvPicPr>
          <p:cNvPr id="4" name="Picture 1" descr="http://www.rehabilitationrobotics.net/images/accompany/logo_unisi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893075" y="3584523"/>
            <a:ext cx="720080" cy="880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magine 20" descr="Lie Group MFS(OfficialLogo).jpg"/>
          <p:cNvPicPr>
            <a:picLocks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11510" y="627806"/>
            <a:ext cx="1008000" cy="100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234</Words>
  <Application>Microsoft Office PowerPoint</Application>
  <PresentationFormat>Personalizzato</PresentationFormat>
  <Paragraphs>48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 INSTITUTE FOR COMPLEXITY STUDIES Lungotevere Flaminio  36, Roma, Italia Masterclass Series: “Complexity Science for Human Change” Corso di Alta Formazione – Workshop, 6 Febbraio 2016 I Fattori Comuni del cambiamento in psicoterapia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INSTITUTE FOR COMPLEXITY STUDIES   Masterclass Series Complexity Science for Human Change Corso di Alta Formazione - Sessione inaugurale 13 giugno 2015</dc:title>
  <dc:creator>Giulia Paoloni</dc:creator>
  <cp:lastModifiedBy>Giulio de Felice</cp:lastModifiedBy>
  <cp:revision>79</cp:revision>
  <dcterms:created xsi:type="dcterms:W3CDTF">2015-02-16T15:54:46Z</dcterms:created>
  <dcterms:modified xsi:type="dcterms:W3CDTF">2016-01-11T10:59:38Z</dcterms:modified>
</cp:coreProperties>
</file>